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75" r:id="rId3"/>
    <p:sldId id="257" r:id="rId4"/>
    <p:sldId id="259" r:id="rId5"/>
    <p:sldId id="258" r:id="rId6"/>
    <p:sldId id="276" r:id="rId7"/>
    <p:sldId id="277" r:id="rId8"/>
    <p:sldId id="278" r:id="rId9"/>
    <p:sldId id="279" r:id="rId10"/>
    <p:sldId id="268" r:id="rId11"/>
    <p:sldId id="269" r:id="rId12"/>
    <p:sldId id="270" r:id="rId13"/>
    <p:sldId id="280" r:id="rId14"/>
    <p:sldId id="281" r:id="rId15"/>
    <p:sldId id="274" r:id="rId16"/>
  </p:sldIdLst>
  <p:sldSz cx="9144000" cy="5143500" type="screen16x9"/>
  <p:notesSz cx="6858000" cy="9144000"/>
  <p:embeddedFontLst>
    <p:embeddedFont>
      <p:font typeface="Oswald" panose="020B0604020202020204" charset="0"/>
      <p:regular r:id="rId18"/>
      <p:bold r:id="rId19"/>
    </p:embeddedFont>
    <p:embeddedFont>
      <p:font typeface="Arial Unicode MS" panose="020B0604020202020204" pitchFamily="34" charset="-128"/>
      <p:regular r:id="rId20"/>
    </p:embeddedFont>
    <p:embeddedFont>
      <p:font typeface="Average" panose="020B0604020202020204"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F71F7E-AC6F-46D9-BF0B-786B27288163}">
  <a:tblStyle styleId="{3AF71F7E-AC6F-46D9-BF0B-786B2728816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jp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6418452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80f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80f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9151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1a0ed070a9d_3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1a0ed070a9d_3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0749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01302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a10cd9fcd7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a10cd9fcd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5631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a438e6e76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a438e6e76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66245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a438e6e761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a438e6e761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03471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a438e6e761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a438e6e761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0628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a0ed070a9d_2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a0ed070a9d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3652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drive.google.com/drive/folders/1pTUpIWrKeRwd6YisvMAvq-nFIIXxTlCf?usp=sharing" TargetMode="External"/><Relationship Id="rId2" Type="http://schemas.openxmlformats.org/officeDocument/2006/relationships/hyperlink" Target="https://github.com/RushiJadhav1507/Real-Time-Face-Mask-Detetction-System.git"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22375" y="1563450"/>
            <a:ext cx="8298000" cy="57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500" dirty="0"/>
              <a:t>Real-Time </a:t>
            </a:r>
            <a:r>
              <a:rPr lang="en" sz="2500" dirty="0" smtClean="0"/>
              <a:t>Face Mask Detection System</a:t>
            </a:r>
            <a:endParaRPr sz="2500" dirty="0"/>
          </a:p>
        </p:txBody>
      </p:sp>
      <p:graphicFrame>
        <p:nvGraphicFramePr>
          <p:cNvPr id="60" name="Google Shape;60;p13"/>
          <p:cNvGraphicFramePr/>
          <p:nvPr>
            <p:extLst>
              <p:ext uri="{D42A27DB-BD31-4B8C-83A1-F6EECF244321}">
                <p14:modId xmlns:p14="http://schemas.microsoft.com/office/powerpoint/2010/main" val="3448960716"/>
              </p:ext>
            </p:extLst>
          </p:nvPr>
        </p:nvGraphicFramePr>
        <p:xfrm>
          <a:off x="2274975" y="2619446"/>
          <a:ext cx="4763600" cy="1921695"/>
        </p:xfrm>
        <a:graphic>
          <a:graphicData uri="http://schemas.openxmlformats.org/drawingml/2006/table">
            <a:tbl>
              <a:tblPr>
                <a:noFill/>
                <a:tableStyleId>{3AF71F7E-AC6F-46D9-BF0B-786B27288163}</a:tableStyleId>
              </a:tblPr>
              <a:tblGrid>
                <a:gridCol w="1077300"/>
                <a:gridCol w="2301500"/>
                <a:gridCol w="1384800"/>
              </a:tblGrid>
              <a:tr h="333273">
                <a:tc>
                  <a:txBody>
                    <a:bodyPr/>
                    <a:lstStyle/>
                    <a:p>
                      <a:pPr marL="0" lvl="0" indent="0" algn="ctr" rtl="0">
                        <a:spcBef>
                          <a:spcPts val="0"/>
                        </a:spcBef>
                        <a:spcAft>
                          <a:spcPts val="0"/>
                        </a:spcAft>
                        <a:buNone/>
                      </a:pPr>
                      <a:r>
                        <a:rPr lang="en" sz="1300" b="1" dirty="0">
                          <a:solidFill>
                            <a:schemeClr val="dk1"/>
                          </a:solidFill>
                        </a:rPr>
                        <a:t>Seat No.</a:t>
                      </a:r>
                      <a:endParaRPr sz="1300" b="1" dirty="0">
                        <a:solidFill>
                          <a:schemeClr val="dk1"/>
                        </a:solidFill>
                      </a:endParaRPr>
                    </a:p>
                  </a:txBody>
                  <a:tcPr marL="91425" marR="91425" marT="91425" marB="91425">
                    <a:solidFill>
                      <a:srgbClr val="000000"/>
                    </a:solidFill>
                  </a:tcPr>
                </a:tc>
                <a:tc>
                  <a:txBody>
                    <a:bodyPr/>
                    <a:lstStyle/>
                    <a:p>
                      <a:pPr marL="0" lvl="0" indent="0" algn="ctr" rtl="0">
                        <a:spcBef>
                          <a:spcPts val="0"/>
                        </a:spcBef>
                        <a:spcAft>
                          <a:spcPts val="0"/>
                        </a:spcAft>
                        <a:buNone/>
                      </a:pPr>
                      <a:r>
                        <a:rPr lang="en" sz="1300" b="1">
                          <a:solidFill>
                            <a:schemeClr val="dk1"/>
                          </a:solidFill>
                        </a:rPr>
                        <a:t>Name</a:t>
                      </a:r>
                      <a:endParaRPr sz="1300" b="1">
                        <a:solidFill>
                          <a:schemeClr val="dk1"/>
                        </a:solidFill>
                      </a:endParaRPr>
                    </a:p>
                  </a:txBody>
                  <a:tcPr marL="91425" marR="91425" marT="91425" marB="91425">
                    <a:solidFill>
                      <a:srgbClr val="000000"/>
                    </a:solidFill>
                  </a:tcPr>
                </a:tc>
                <a:tc>
                  <a:txBody>
                    <a:bodyPr/>
                    <a:lstStyle/>
                    <a:p>
                      <a:pPr marL="0" lvl="0" indent="0" algn="ctr" rtl="0">
                        <a:spcBef>
                          <a:spcPts val="0"/>
                        </a:spcBef>
                        <a:spcAft>
                          <a:spcPts val="0"/>
                        </a:spcAft>
                        <a:buNone/>
                      </a:pPr>
                      <a:r>
                        <a:rPr lang="en" sz="1300" b="1">
                          <a:solidFill>
                            <a:schemeClr val="dk1"/>
                          </a:solidFill>
                        </a:rPr>
                        <a:t>Roll No.</a:t>
                      </a:r>
                      <a:endParaRPr sz="1300" b="1">
                        <a:solidFill>
                          <a:schemeClr val="dk1"/>
                        </a:solidFill>
                      </a:endParaRPr>
                    </a:p>
                  </a:txBody>
                  <a:tcPr marL="91425" marR="91425" marT="91425" marB="91425">
                    <a:solidFill>
                      <a:srgbClr val="000000"/>
                    </a:solidFill>
                  </a:tcPr>
                </a:tc>
              </a:tr>
              <a:tr h="380975">
                <a:tc>
                  <a:txBody>
                    <a:bodyPr/>
                    <a:lstStyle/>
                    <a:p>
                      <a:pPr marL="0" lvl="0" indent="0" algn="ctr" rtl="0">
                        <a:spcBef>
                          <a:spcPts val="0"/>
                        </a:spcBef>
                        <a:spcAft>
                          <a:spcPts val="0"/>
                        </a:spcAft>
                        <a:buNone/>
                      </a:pPr>
                      <a:r>
                        <a:rPr lang="en" sz="1300">
                          <a:solidFill>
                            <a:schemeClr val="dk1"/>
                          </a:solidFill>
                        </a:rPr>
                        <a:t>B224129</a:t>
                      </a:r>
                      <a:endParaRPr sz="1300">
                        <a:solidFill>
                          <a:schemeClr val="dk1"/>
                        </a:solidFill>
                      </a:endParaRPr>
                    </a:p>
                  </a:txBody>
                  <a:tcPr marL="91425" marR="91425" marT="91425" marB="91425"/>
                </a:tc>
                <a:tc>
                  <a:txBody>
                    <a:bodyPr/>
                    <a:lstStyle/>
                    <a:p>
                      <a:pPr marL="0" lvl="0" indent="0" algn="l" rtl="0">
                        <a:spcBef>
                          <a:spcPts val="0"/>
                        </a:spcBef>
                        <a:spcAft>
                          <a:spcPts val="0"/>
                        </a:spcAft>
                        <a:buNone/>
                      </a:pPr>
                      <a:r>
                        <a:rPr lang="en" sz="1300">
                          <a:solidFill>
                            <a:schemeClr val="dk1"/>
                          </a:solidFill>
                        </a:rPr>
                        <a:t>Ritesh  Kulkarni</a:t>
                      </a:r>
                      <a:endParaRPr sz="1300">
                        <a:solidFill>
                          <a:schemeClr val="dk1"/>
                        </a:solidFill>
                      </a:endParaRPr>
                    </a:p>
                  </a:txBody>
                  <a:tcPr marL="91425" marR="91425" marT="91425" marB="91425"/>
                </a:tc>
                <a:tc>
                  <a:txBody>
                    <a:bodyPr/>
                    <a:lstStyle/>
                    <a:p>
                      <a:pPr marL="0" lvl="0" indent="0" algn="ctr" rtl="0">
                        <a:spcBef>
                          <a:spcPts val="0"/>
                        </a:spcBef>
                        <a:spcAft>
                          <a:spcPts val="0"/>
                        </a:spcAft>
                        <a:buNone/>
                      </a:pPr>
                      <a:r>
                        <a:rPr lang="en" sz="1300">
                          <a:solidFill>
                            <a:schemeClr val="dk1"/>
                          </a:solidFill>
                        </a:rPr>
                        <a:t>260</a:t>
                      </a:r>
                      <a:endParaRPr sz="1300">
                        <a:solidFill>
                          <a:schemeClr val="dk1"/>
                        </a:solidFill>
                      </a:endParaRPr>
                    </a:p>
                  </a:txBody>
                  <a:tcPr marL="91425" marR="91425" marT="91425" marB="91425"/>
                </a:tc>
              </a:tr>
              <a:tr h="397800">
                <a:tc>
                  <a:txBody>
                    <a:bodyPr/>
                    <a:lstStyle/>
                    <a:p>
                      <a:pPr marL="0" lvl="0" indent="0" algn="ctr" rtl="0">
                        <a:spcBef>
                          <a:spcPts val="0"/>
                        </a:spcBef>
                        <a:spcAft>
                          <a:spcPts val="0"/>
                        </a:spcAft>
                        <a:buNone/>
                      </a:pPr>
                      <a:r>
                        <a:rPr lang="en" sz="1300">
                          <a:solidFill>
                            <a:schemeClr val="dk1"/>
                          </a:solidFill>
                        </a:rPr>
                        <a:t>B224135</a:t>
                      </a:r>
                      <a:endParaRPr sz="1300">
                        <a:solidFill>
                          <a:schemeClr val="dk1"/>
                        </a:solidFill>
                      </a:endParaRPr>
                    </a:p>
                  </a:txBody>
                  <a:tcPr marL="91425" marR="91425" marT="91425" marB="91425"/>
                </a:tc>
                <a:tc>
                  <a:txBody>
                    <a:bodyPr/>
                    <a:lstStyle/>
                    <a:p>
                      <a:pPr marL="0" lvl="0" indent="0" algn="l" rtl="0">
                        <a:spcBef>
                          <a:spcPts val="0"/>
                        </a:spcBef>
                        <a:spcAft>
                          <a:spcPts val="0"/>
                        </a:spcAft>
                        <a:buNone/>
                      </a:pPr>
                      <a:r>
                        <a:rPr lang="en" sz="1300">
                          <a:solidFill>
                            <a:schemeClr val="dk1"/>
                          </a:solidFill>
                        </a:rPr>
                        <a:t>Rushikesh Jadhav</a:t>
                      </a:r>
                      <a:endParaRPr sz="1300">
                        <a:solidFill>
                          <a:schemeClr val="dk1"/>
                        </a:solidFill>
                      </a:endParaRPr>
                    </a:p>
                  </a:txBody>
                  <a:tcPr marL="91425" marR="91425" marT="91425" marB="91425"/>
                </a:tc>
                <a:tc>
                  <a:txBody>
                    <a:bodyPr/>
                    <a:lstStyle/>
                    <a:p>
                      <a:pPr marL="0" lvl="0" indent="0" algn="ctr" rtl="0">
                        <a:spcBef>
                          <a:spcPts val="0"/>
                        </a:spcBef>
                        <a:spcAft>
                          <a:spcPts val="0"/>
                        </a:spcAft>
                        <a:buNone/>
                      </a:pPr>
                      <a:r>
                        <a:rPr lang="en" sz="1300">
                          <a:solidFill>
                            <a:schemeClr val="dk1"/>
                          </a:solidFill>
                        </a:rPr>
                        <a:t>270</a:t>
                      </a:r>
                      <a:endParaRPr sz="1300">
                        <a:solidFill>
                          <a:schemeClr val="dk1"/>
                        </a:solidFill>
                      </a:endParaRPr>
                    </a:p>
                  </a:txBody>
                  <a:tcPr marL="91425" marR="91425" marT="91425" marB="91425"/>
                </a:tc>
              </a:tr>
              <a:tr h="380975">
                <a:tc>
                  <a:txBody>
                    <a:bodyPr/>
                    <a:lstStyle/>
                    <a:p>
                      <a:pPr marL="0" lvl="0" indent="0" algn="ctr" rtl="0">
                        <a:spcBef>
                          <a:spcPts val="0"/>
                        </a:spcBef>
                        <a:spcAft>
                          <a:spcPts val="0"/>
                        </a:spcAft>
                        <a:buNone/>
                      </a:pPr>
                      <a:r>
                        <a:rPr lang="en" sz="1300" dirty="0" smtClean="0">
                          <a:solidFill>
                            <a:schemeClr val="dk1"/>
                          </a:solidFill>
                        </a:rPr>
                        <a:t>B224147</a:t>
                      </a:r>
                      <a:endParaRPr sz="1300" dirty="0">
                        <a:solidFill>
                          <a:schemeClr val="dk1"/>
                        </a:solidFill>
                      </a:endParaRPr>
                    </a:p>
                  </a:txBody>
                  <a:tcPr marL="91425" marR="91425" marT="91425" marB="91425"/>
                </a:tc>
                <a:tc>
                  <a:txBody>
                    <a:bodyPr/>
                    <a:lstStyle/>
                    <a:p>
                      <a:pPr marL="0" lvl="0" indent="0" algn="l" rtl="0">
                        <a:spcBef>
                          <a:spcPts val="0"/>
                        </a:spcBef>
                        <a:spcAft>
                          <a:spcPts val="0"/>
                        </a:spcAft>
                        <a:buNone/>
                      </a:pPr>
                      <a:r>
                        <a:rPr lang="en-US" sz="1300" dirty="0" err="1" smtClean="0">
                          <a:solidFill>
                            <a:schemeClr val="dk1"/>
                          </a:solidFill>
                        </a:rPr>
                        <a:t>Omkar</a:t>
                      </a:r>
                      <a:r>
                        <a:rPr lang="en-US" sz="1300" baseline="0" dirty="0" smtClean="0">
                          <a:solidFill>
                            <a:schemeClr val="dk1"/>
                          </a:solidFill>
                        </a:rPr>
                        <a:t> </a:t>
                      </a:r>
                      <a:r>
                        <a:rPr lang="en-US" sz="1300" baseline="0" dirty="0" err="1" smtClean="0">
                          <a:solidFill>
                            <a:schemeClr val="dk1"/>
                          </a:solidFill>
                        </a:rPr>
                        <a:t>Shinde</a:t>
                      </a:r>
                      <a:endParaRPr sz="13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300" dirty="0" smtClean="0">
                          <a:solidFill>
                            <a:schemeClr val="dk1"/>
                          </a:solidFill>
                        </a:rPr>
                        <a:t>272</a:t>
                      </a:r>
                      <a:endParaRPr sz="1300" dirty="0">
                        <a:solidFill>
                          <a:schemeClr val="dk1"/>
                        </a:solidFill>
                      </a:endParaRPr>
                    </a:p>
                  </a:txBody>
                  <a:tcPr marL="91425" marR="91425" marT="91425" marB="91425"/>
                </a:tc>
              </a:tr>
              <a:tr h="380975">
                <a:tc>
                  <a:txBody>
                    <a:bodyPr/>
                    <a:lstStyle/>
                    <a:p>
                      <a:pPr marL="0" lvl="0" indent="0" algn="ctr" rtl="0">
                        <a:spcBef>
                          <a:spcPts val="0"/>
                        </a:spcBef>
                        <a:spcAft>
                          <a:spcPts val="0"/>
                        </a:spcAft>
                        <a:buNone/>
                      </a:pPr>
                      <a:r>
                        <a:rPr lang="en" sz="1300" dirty="0" smtClean="0">
                          <a:solidFill>
                            <a:schemeClr val="dk1"/>
                          </a:solidFill>
                        </a:rPr>
                        <a:t>B224152</a:t>
                      </a:r>
                      <a:endParaRPr sz="1300" dirty="0">
                        <a:solidFill>
                          <a:schemeClr val="dk1"/>
                        </a:solidFill>
                      </a:endParaRPr>
                    </a:p>
                  </a:txBody>
                  <a:tcPr marL="91425" marR="91425" marT="91425" marB="91425"/>
                </a:tc>
                <a:tc>
                  <a:txBody>
                    <a:bodyPr/>
                    <a:lstStyle/>
                    <a:p>
                      <a:pPr marL="0" lvl="0" indent="0" algn="l" rtl="0">
                        <a:spcBef>
                          <a:spcPts val="0"/>
                        </a:spcBef>
                        <a:spcAft>
                          <a:spcPts val="0"/>
                        </a:spcAft>
                        <a:buNone/>
                      </a:pPr>
                      <a:r>
                        <a:rPr lang="en" sz="1300" dirty="0" smtClean="0">
                          <a:solidFill>
                            <a:schemeClr val="dk1"/>
                          </a:solidFill>
                        </a:rPr>
                        <a:t>Srushti Jadhav</a:t>
                      </a:r>
                      <a:endParaRPr sz="1300" dirty="0">
                        <a:solidFill>
                          <a:schemeClr val="dk1"/>
                        </a:solidFill>
                      </a:endParaRPr>
                    </a:p>
                  </a:txBody>
                  <a:tcPr marL="91425" marR="91425" marT="91425" marB="91425"/>
                </a:tc>
                <a:tc>
                  <a:txBody>
                    <a:bodyPr/>
                    <a:lstStyle/>
                    <a:p>
                      <a:pPr marL="0" lvl="0" indent="0" algn="ctr" rtl="0">
                        <a:spcBef>
                          <a:spcPts val="0"/>
                        </a:spcBef>
                        <a:spcAft>
                          <a:spcPts val="0"/>
                        </a:spcAft>
                        <a:buNone/>
                      </a:pPr>
                      <a:r>
                        <a:rPr lang="en" sz="1300" dirty="0" smtClean="0">
                          <a:solidFill>
                            <a:schemeClr val="dk1"/>
                          </a:solidFill>
                        </a:rPr>
                        <a:t>284</a:t>
                      </a:r>
                      <a:endParaRPr sz="1300" dirty="0">
                        <a:solidFill>
                          <a:schemeClr val="dk1"/>
                        </a:solidFill>
                      </a:endParaRPr>
                    </a:p>
                  </a:txBody>
                  <a:tcPr marL="91425" marR="91425" marT="91425" marB="91425"/>
                </a:tc>
              </a:tr>
            </a:tbl>
          </a:graphicData>
        </a:graphic>
      </p:graphicFrame>
      <p:pic>
        <p:nvPicPr>
          <p:cNvPr id="61" name="Google Shape;61;p13"/>
          <p:cNvPicPr preferRelativeResize="0"/>
          <p:nvPr/>
        </p:nvPicPr>
        <p:blipFill>
          <a:blip r:embed="rId3">
            <a:alphaModFix/>
          </a:blip>
          <a:stretch>
            <a:fillRect/>
          </a:stretch>
        </p:blipFill>
        <p:spPr>
          <a:xfrm>
            <a:off x="2956254" y="200893"/>
            <a:ext cx="3093694" cy="579600"/>
          </a:xfrm>
          <a:prstGeom prst="rect">
            <a:avLst/>
          </a:prstGeom>
          <a:noFill/>
          <a:ln>
            <a:noFill/>
          </a:ln>
        </p:spPr>
      </p:pic>
      <p:sp>
        <p:nvSpPr>
          <p:cNvPr id="62" name="Google Shape;62;p13"/>
          <p:cNvSpPr txBox="1"/>
          <p:nvPr/>
        </p:nvSpPr>
        <p:spPr>
          <a:xfrm>
            <a:off x="1449202" y="857793"/>
            <a:ext cx="5939945" cy="799163"/>
          </a:xfrm>
          <a:prstGeom prst="rect">
            <a:avLst/>
          </a:prstGeom>
          <a:noFill/>
          <a:ln>
            <a:noFill/>
          </a:ln>
        </p:spPr>
        <p:txBody>
          <a:bodyPr spcFirstLastPara="1" wrap="square" lIns="91425" tIns="91425" rIns="91425" bIns="91425" anchor="t" anchorCtr="0">
            <a:spAutoFit/>
          </a:bodyPr>
          <a:lstStyle/>
          <a:p>
            <a:pPr marL="12700" lvl="0" indent="0" algn="ctr" rtl="0">
              <a:lnSpc>
                <a:spcPct val="115000"/>
              </a:lnSpc>
              <a:spcBef>
                <a:spcPts val="100"/>
              </a:spcBef>
              <a:spcAft>
                <a:spcPts val="0"/>
              </a:spcAft>
              <a:buNone/>
            </a:pPr>
            <a:r>
              <a:rPr lang="en" sz="1700" b="1" dirty="0">
                <a:solidFill>
                  <a:srgbClr val="FF9900"/>
                </a:solidFill>
              </a:rPr>
              <a:t>School of Computer Engineering And </a:t>
            </a:r>
            <a:r>
              <a:rPr lang="en" sz="1700" b="1" dirty="0" smtClean="0">
                <a:solidFill>
                  <a:srgbClr val="FF9900"/>
                </a:solidFill>
              </a:rPr>
              <a:t>Technology</a:t>
            </a:r>
            <a:r>
              <a:rPr lang="en" sz="1700" b="1" dirty="0">
                <a:solidFill>
                  <a:srgbClr val="FF9900"/>
                </a:solidFill>
              </a:rPr>
              <a:t> </a:t>
            </a:r>
            <a:r>
              <a:rPr lang="en" sz="1700" b="1" dirty="0" smtClean="0">
                <a:solidFill>
                  <a:srgbClr val="FF9900"/>
                </a:solidFill>
              </a:rPr>
              <a:t>Presentation </a:t>
            </a:r>
            <a:r>
              <a:rPr lang="en" sz="1700" b="1" dirty="0">
                <a:solidFill>
                  <a:srgbClr val="FF9900"/>
                </a:solidFill>
              </a:rPr>
              <a:t>for </a:t>
            </a:r>
            <a:r>
              <a:rPr lang="en" sz="1700" b="1" dirty="0" smtClean="0">
                <a:solidFill>
                  <a:srgbClr val="FF9900"/>
                </a:solidFill>
              </a:rPr>
              <a:t>Computer Vision Project</a:t>
            </a:r>
            <a:endParaRPr sz="1700" b="1" dirty="0">
              <a:solidFill>
                <a:srgbClr val="FF9900"/>
              </a:solidFill>
            </a:endParaRPr>
          </a:p>
        </p:txBody>
      </p:sp>
      <p:sp>
        <p:nvSpPr>
          <p:cNvPr id="63" name="Google Shape;63;p13"/>
          <p:cNvSpPr txBox="1"/>
          <p:nvPr/>
        </p:nvSpPr>
        <p:spPr>
          <a:xfrm>
            <a:off x="4419175" y="2063750"/>
            <a:ext cx="4752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solidFill>
                  <a:schemeClr val="dk1"/>
                </a:solidFill>
                <a:latin typeface="Average"/>
                <a:ea typeface="Average"/>
                <a:cs typeface="Average"/>
                <a:sym typeface="Average"/>
              </a:rPr>
              <a:t>By</a:t>
            </a:r>
            <a:endParaRPr sz="1700" b="1">
              <a:solidFill>
                <a:schemeClr val="dk1"/>
              </a:solidFill>
              <a:latin typeface="Average"/>
              <a:ea typeface="Average"/>
              <a:cs typeface="Average"/>
              <a:sym typeface="Average"/>
            </a:endParaRPr>
          </a:p>
        </p:txBody>
      </p:sp>
      <p:sp>
        <p:nvSpPr>
          <p:cNvPr id="64" name="Google Shape;64;p13"/>
          <p:cNvSpPr txBox="1"/>
          <p:nvPr/>
        </p:nvSpPr>
        <p:spPr>
          <a:xfrm>
            <a:off x="7321700" y="4258825"/>
            <a:ext cx="1618200" cy="6156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en" b="1" dirty="0">
                <a:solidFill>
                  <a:schemeClr val="dk1"/>
                </a:solidFill>
              </a:rPr>
              <a:t>Guide</a:t>
            </a:r>
            <a:endParaRPr b="1" dirty="0">
              <a:solidFill>
                <a:schemeClr val="dk1"/>
              </a:solidFill>
            </a:endParaRPr>
          </a:p>
          <a:p>
            <a:pPr marL="0" lvl="0" indent="0" algn="ctr" rtl="0">
              <a:spcBef>
                <a:spcPts val="0"/>
              </a:spcBef>
              <a:spcAft>
                <a:spcPts val="0"/>
              </a:spcAft>
              <a:buNone/>
            </a:pPr>
            <a:r>
              <a:rPr lang="en" dirty="0">
                <a:solidFill>
                  <a:schemeClr val="dk1"/>
                </a:solidFill>
              </a:rPr>
              <a:t>Mrs. </a:t>
            </a:r>
            <a:r>
              <a:rPr lang="en" dirty="0" smtClean="0">
                <a:solidFill>
                  <a:schemeClr val="dk1"/>
                </a:solidFill>
              </a:rPr>
              <a:t>S. B. Kharat</a:t>
            </a:r>
            <a:endParaRPr dirty="0">
              <a:solidFill>
                <a:schemeClr val="dk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5"/>
          <p:cNvSpPr txBox="1">
            <a:spLocks noGrp="1"/>
          </p:cNvSpPr>
          <p:nvPr>
            <p:ph type="title"/>
          </p:nvPr>
        </p:nvSpPr>
        <p:spPr>
          <a:xfrm>
            <a:off x="320025" y="215275"/>
            <a:ext cx="7852200" cy="8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Resultant Outputs</a:t>
            </a:r>
            <a:endParaRPr/>
          </a:p>
        </p:txBody>
      </p:sp>
      <p:sp>
        <p:nvSpPr>
          <p:cNvPr id="139" name="Google Shape;139;p25"/>
          <p:cNvSpPr txBox="1"/>
          <p:nvPr/>
        </p:nvSpPr>
        <p:spPr>
          <a:xfrm>
            <a:off x="515618" y="2169325"/>
            <a:ext cx="1485062" cy="115413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b="1" dirty="0" smtClean="0">
                <a:solidFill>
                  <a:schemeClr val="dk1"/>
                </a:solidFill>
                <a:latin typeface="Average"/>
                <a:ea typeface="Average"/>
                <a:cs typeface="Average"/>
                <a:sym typeface="Average"/>
              </a:rPr>
              <a:t>Streamlit </a:t>
            </a:r>
          </a:p>
          <a:p>
            <a:pPr marL="0" lvl="0" indent="0" algn="l" rtl="0">
              <a:spcBef>
                <a:spcPts val="0"/>
              </a:spcBef>
              <a:spcAft>
                <a:spcPts val="0"/>
              </a:spcAft>
              <a:buNone/>
            </a:pPr>
            <a:r>
              <a:rPr lang="en" sz="2100" b="1" dirty="0" smtClean="0">
                <a:solidFill>
                  <a:schemeClr val="dk1"/>
                </a:solidFill>
                <a:latin typeface="Average"/>
                <a:ea typeface="Average"/>
                <a:cs typeface="Average"/>
                <a:sym typeface="Average"/>
              </a:rPr>
              <a:t>(Localhost) Main Page</a:t>
            </a:r>
            <a:endParaRPr sz="2100" b="1" dirty="0">
              <a:solidFill>
                <a:schemeClr val="dk1"/>
              </a:solidFill>
              <a:latin typeface="Average"/>
              <a:ea typeface="Average"/>
              <a:cs typeface="Average"/>
              <a:sym typeface="Average"/>
            </a:endParaRPr>
          </a:p>
        </p:txBody>
      </p:sp>
      <p:pic>
        <p:nvPicPr>
          <p:cNvPr id="2" name="Picture 1"/>
          <p:cNvPicPr>
            <a:picLocks noChangeAspect="1"/>
          </p:cNvPicPr>
          <p:nvPr/>
        </p:nvPicPr>
        <p:blipFill>
          <a:blip r:embed="rId3"/>
          <a:stretch>
            <a:fillRect/>
          </a:stretch>
        </p:blipFill>
        <p:spPr>
          <a:xfrm>
            <a:off x="2287661" y="1638885"/>
            <a:ext cx="6483592" cy="262802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6"/>
          <p:cNvSpPr txBox="1">
            <a:spLocks noGrp="1"/>
          </p:cNvSpPr>
          <p:nvPr>
            <p:ph type="title"/>
          </p:nvPr>
        </p:nvSpPr>
        <p:spPr>
          <a:xfrm>
            <a:off x="320025" y="215275"/>
            <a:ext cx="7852200" cy="8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Resultant Outputs</a:t>
            </a:r>
            <a:endParaRPr/>
          </a:p>
        </p:txBody>
      </p:sp>
      <p:sp>
        <p:nvSpPr>
          <p:cNvPr id="145" name="Google Shape;145;p26"/>
          <p:cNvSpPr txBox="1"/>
          <p:nvPr/>
        </p:nvSpPr>
        <p:spPr>
          <a:xfrm>
            <a:off x="804375" y="2107250"/>
            <a:ext cx="1370700" cy="115413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b="1" dirty="0" smtClean="0">
                <a:solidFill>
                  <a:schemeClr val="dk1"/>
                </a:solidFill>
                <a:latin typeface="Average"/>
                <a:ea typeface="Average"/>
                <a:cs typeface="Average"/>
                <a:sym typeface="Average"/>
              </a:rPr>
              <a:t>No Mask DetectionBy System</a:t>
            </a:r>
            <a:endParaRPr sz="2100" b="1" dirty="0">
              <a:solidFill>
                <a:schemeClr val="dk1"/>
              </a:solidFill>
              <a:latin typeface="Average"/>
              <a:ea typeface="Average"/>
              <a:cs typeface="Average"/>
              <a:sym typeface="Average"/>
            </a:endParaRPr>
          </a:p>
        </p:txBody>
      </p:sp>
      <p:pic>
        <p:nvPicPr>
          <p:cNvPr id="2" name="Picture 1"/>
          <p:cNvPicPr>
            <a:picLocks noChangeAspect="1"/>
          </p:cNvPicPr>
          <p:nvPr/>
        </p:nvPicPr>
        <p:blipFill>
          <a:blip r:embed="rId3"/>
          <a:stretch>
            <a:fillRect/>
          </a:stretch>
        </p:blipFill>
        <p:spPr>
          <a:xfrm>
            <a:off x="2835246" y="1292536"/>
            <a:ext cx="5663184" cy="3564368"/>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7"/>
          <p:cNvSpPr txBox="1">
            <a:spLocks noGrp="1"/>
          </p:cNvSpPr>
          <p:nvPr>
            <p:ph type="title"/>
          </p:nvPr>
        </p:nvSpPr>
        <p:spPr>
          <a:xfrm>
            <a:off x="320025" y="215275"/>
            <a:ext cx="7852200" cy="8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Resultant Outputs</a:t>
            </a:r>
            <a:endParaRPr/>
          </a:p>
        </p:txBody>
      </p:sp>
      <p:sp>
        <p:nvSpPr>
          <p:cNvPr id="152" name="Google Shape;152;p27"/>
          <p:cNvSpPr txBox="1"/>
          <p:nvPr/>
        </p:nvSpPr>
        <p:spPr>
          <a:xfrm>
            <a:off x="226575" y="1833000"/>
            <a:ext cx="1586100" cy="115413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b="1" dirty="0" smtClean="0">
                <a:solidFill>
                  <a:schemeClr val="dk1"/>
                </a:solidFill>
                <a:latin typeface="Average"/>
                <a:ea typeface="Average"/>
                <a:cs typeface="Average"/>
                <a:sym typeface="Average"/>
              </a:rPr>
              <a:t>F</a:t>
            </a:r>
            <a:r>
              <a:rPr lang="en-US" sz="2100" b="1" dirty="0" smtClean="0">
                <a:solidFill>
                  <a:schemeClr val="dk1"/>
                </a:solidFill>
                <a:latin typeface="Average"/>
                <a:ea typeface="Average"/>
                <a:cs typeface="Average"/>
                <a:sym typeface="Average"/>
              </a:rPr>
              <a:t>a</a:t>
            </a:r>
            <a:r>
              <a:rPr lang="en" sz="2100" b="1" dirty="0" smtClean="0">
                <a:solidFill>
                  <a:schemeClr val="dk1"/>
                </a:solidFill>
                <a:latin typeface="Average"/>
                <a:ea typeface="Average"/>
                <a:cs typeface="Average"/>
                <a:sym typeface="Average"/>
              </a:rPr>
              <a:t>ce Mask </a:t>
            </a:r>
            <a:r>
              <a:rPr lang="en" sz="2100" b="1" dirty="0">
                <a:solidFill>
                  <a:schemeClr val="dk1"/>
                </a:solidFill>
                <a:latin typeface="Average"/>
                <a:ea typeface="Average"/>
                <a:cs typeface="Average"/>
                <a:sym typeface="Average"/>
              </a:rPr>
              <a:t>Detection </a:t>
            </a:r>
            <a:r>
              <a:rPr lang="en" sz="2100" b="1" dirty="0" smtClean="0">
                <a:solidFill>
                  <a:schemeClr val="dk1"/>
                </a:solidFill>
                <a:latin typeface="Average"/>
                <a:ea typeface="Average"/>
                <a:cs typeface="Average"/>
                <a:sym typeface="Average"/>
              </a:rPr>
              <a:t>By System</a:t>
            </a:r>
            <a:endParaRPr sz="2100" b="1" dirty="0">
              <a:solidFill>
                <a:schemeClr val="dk1"/>
              </a:solidFill>
              <a:latin typeface="Average"/>
              <a:ea typeface="Average"/>
              <a:cs typeface="Average"/>
              <a:sym typeface="Average"/>
            </a:endParaRPr>
          </a:p>
        </p:txBody>
      </p:sp>
      <p:pic>
        <p:nvPicPr>
          <p:cNvPr id="5" name="Content Placeholder 4">
            <a:extLst>
              <a:ext uri="{FF2B5EF4-FFF2-40B4-BE49-F238E27FC236}">
                <a16:creationId xmlns="" xmlns:a16="http://schemas.microsoft.com/office/drawing/2014/main" id="{C20B7D71-BAF9-22FC-C5D5-D9DA96985324}"/>
              </a:ext>
            </a:extLst>
          </p:cNvPr>
          <p:cNvPicPr>
            <a:picLocks noChangeAspect="1"/>
          </p:cNvPicPr>
          <p:nvPr/>
        </p:nvPicPr>
        <p:blipFill>
          <a:blip r:embed="rId3"/>
          <a:stretch>
            <a:fillRect/>
          </a:stretch>
        </p:blipFill>
        <p:spPr>
          <a:xfrm>
            <a:off x="2557569" y="1263106"/>
            <a:ext cx="5218268" cy="3420476"/>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Text Placeholder 2"/>
          <p:cNvSpPr>
            <a:spLocks noGrp="1"/>
          </p:cNvSpPr>
          <p:nvPr>
            <p:ph type="body" idx="1"/>
          </p:nvPr>
        </p:nvSpPr>
        <p:spPr/>
        <p:txBody>
          <a:bodyPr/>
          <a:lstStyle/>
          <a:p>
            <a:pPr algn="just"/>
            <a:r>
              <a:rPr lang="en-US" dirty="0"/>
              <a:t>With the increasing number of COVID cases all over the world, a system to replace humans to check masks on the faces of people is greatly needed. </a:t>
            </a:r>
          </a:p>
          <a:p>
            <a:pPr algn="just"/>
            <a:r>
              <a:rPr lang="en-US" dirty="0"/>
              <a:t>This system satisfies that need. </a:t>
            </a:r>
          </a:p>
          <a:p>
            <a:pPr algn="just"/>
            <a:r>
              <a:rPr lang="en-US" dirty="0"/>
              <a:t>This system can be employed in public places like railway stations and malls.</a:t>
            </a:r>
          </a:p>
          <a:p>
            <a:pPr algn="just"/>
            <a:r>
              <a:rPr lang="en-US" dirty="0"/>
              <a:t>It will be of a great help in companies and huge establishments where there will be a lot of workers.</a:t>
            </a:r>
          </a:p>
          <a:p>
            <a:pPr algn="just"/>
            <a:r>
              <a:rPr lang="en-US" dirty="0"/>
              <a:t> This system will be of a great help there because it is easy to obtain and store the data of the employees working in that Company and will very easy find the people who are not wearing the mask.</a:t>
            </a:r>
          </a:p>
          <a:p>
            <a:pPr algn="just"/>
            <a:endParaRPr lang="en-US" dirty="0"/>
          </a:p>
        </p:txBody>
      </p:sp>
    </p:spTree>
    <p:extLst>
      <p:ext uri="{BB962C8B-B14F-4D97-AF65-F5344CB8AC3E}">
        <p14:creationId xmlns:p14="http://schemas.microsoft.com/office/powerpoint/2010/main" val="362038500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Necessary Links</a:t>
            </a:r>
            <a:endParaRPr lang="en-US" dirty="0"/>
          </a:p>
        </p:txBody>
      </p:sp>
      <p:sp>
        <p:nvSpPr>
          <p:cNvPr id="3" name="Text Placeholder 2"/>
          <p:cNvSpPr>
            <a:spLocks noGrp="1"/>
          </p:cNvSpPr>
          <p:nvPr>
            <p:ph type="body" idx="1"/>
          </p:nvPr>
        </p:nvSpPr>
        <p:spPr/>
        <p:txBody>
          <a:bodyPr/>
          <a:lstStyle/>
          <a:p>
            <a:r>
              <a:rPr lang="en-US" dirty="0" err="1" smtClean="0">
                <a:hlinkClick r:id="rId2"/>
              </a:rPr>
              <a:t>GitHub</a:t>
            </a:r>
            <a:r>
              <a:rPr lang="en-US" dirty="0" smtClean="0">
                <a:hlinkClick r:id="rId2"/>
              </a:rPr>
              <a:t> Link</a:t>
            </a:r>
            <a:r>
              <a:rPr lang="en-US" dirty="0" smtClean="0"/>
              <a:t> :</a:t>
            </a:r>
          </a:p>
          <a:p>
            <a:pPr marL="114300" indent="0">
              <a:buNone/>
            </a:pPr>
            <a:r>
              <a:rPr lang="en-US" dirty="0"/>
              <a:t>https://github.com/RushiJadhav1507/Real-Time-Face-Mask-Detetction-System.git</a:t>
            </a:r>
          </a:p>
          <a:p>
            <a:r>
              <a:rPr lang="en-US" dirty="0" smtClean="0">
                <a:hlinkClick r:id="rId3"/>
              </a:rPr>
              <a:t>Google Drive Link</a:t>
            </a:r>
            <a:r>
              <a:rPr lang="en-US" dirty="0" smtClean="0"/>
              <a:t> : </a:t>
            </a:r>
          </a:p>
          <a:p>
            <a:pPr marL="114300" indent="0">
              <a:buNone/>
            </a:pPr>
            <a:r>
              <a:rPr lang="en-US" dirty="0" smtClean="0">
                <a:hlinkClick r:id="rId3"/>
              </a:rPr>
              <a:t>https</a:t>
            </a:r>
            <a:r>
              <a:rPr lang="en-US" dirty="0">
                <a:hlinkClick r:id="rId3"/>
              </a:rPr>
              <a:t>://</a:t>
            </a:r>
            <a:r>
              <a:rPr lang="en-US" dirty="0" smtClean="0">
                <a:hlinkClick r:id="rId3"/>
              </a:rPr>
              <a:t>drive.google.com/drive/folders/1pTUpIWrKeRwd6YisvMAvq-nFIIXxTlCf?usp=sharing</a:t>
            </a:r>
            <a:endParaRPr lang="en-US" dirty="0" smtClean="0"/>
          </a:p>
          <a:p>
            <a:pPr marL="114300" indent="0">
              <a:buNone/>
            </a:pPr>
            <a:endParaRPr lang="en-US" dirty="0"/>
          </a:p>
          <a:p>
            <a:pPr marL="114300" indent="0">
              <a:buNone/>
            </a:pPr>
            <a:endParaRPr lang="en-US" dirty="0" smtClean="0"/>
          </a:p>
          <a:p>
            <a:pPr marL="114300" indent="0">
              <a:buNone/>
            </a:pPr>
            <a:r>
              <a:rPr lang="en-US" dirty="0" smtClean="0"/>
              <a:t>(As Our Project Uses </a:t>
            </a:r>
            <a:r>
              <a:rPr lang="en-US" dirty="0" err="1" smtClean="0"/>
              <a:t>pygame</a:t>
            </a:r>
            <a:r>
              <a:rPr lang="en-US" dirty="0" smtClean="0"/>
              <a:t> for beep alert &amp; webcam for video, </a:t>
            </a:r>
            <a:r>
              <a:rPr lang="en-US" dirty="0" err="1" smtClean="0"/>
              <a:t>streamlit</a:t>
            </a:r>
            <a:r>
              <a:rPr lang="en-US" dirty="0" smtClean="0"/>
              <a:t> does not support both of services on deployment but our project runs correctly on </a:t>
            </a:r>
            <a:r>
              <a:rPr lang="en-US" dirty="0" err="1" smtClean="0"/>
              <a:t>streamlit</a:t>
            </a:r>
            <a:r>
              <a:rPr lang="en-US" dirty="0" smtClean="0"/>
              <a:t> </a:t>
            </a:r>
            <a:r>
              <a:rPr lang="en-US" dirty="0" err="1" smtClean="0"/>
              <a:t>localhost</a:t>
            </a:r>
            <a:r>
              <a:rPr lang="en-US" dirty="0" smtClean="0"/>
              <a:t>(use command &gt;&gt; </a:t>
            </a:r>
            <a:r>
              <a:rPr lang="en-US" dirty="0" err="1" smtClean="0"/>
              <a:t>steamlit</a:t>
            </a:r>
            <a:r>
              <a:rPr lang="en-US" dirty="0" smtClean="0"/>
              <a:t> run Project1.2.py))</a:t>
            </a:r>
            <a:endParaRPr lang="en-US" dirty="0" smtClean="0"/>
          </a:p>
          <a:p>
            <a:endParaRPr lang="en-US" dirty="0"/>
          </a:p>
        </p:txBody>
      </p:sp>
    </p:spTree>
    <p:extLst>
      <p:ext uri="{BB962C8B-B14F-4D97-AF65-F5344CB8AC3E}">
        <p14:creationId xmlns:p14="http://schemas.microsoft.com/office/powerpoint/2010/main" val="1548762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1"/>
          <p:cNvSpPr txBox="1">
            <a:spLocks noGrp="1"/>
          </p:cNvSpPr>
          <p:nvPr>
            <p:ph type="body" idx="4294967295"/>
          </p:nvPr>
        </p:nvSpPr>
        <p:spPr>
          <a:xfrm>
            <a:off x="311700" y="1731450"/>
            <a:ext cx="8520600" cy="2680500"/>
          </a:xfrm>
          <a:prstGeom prst="rect">
            <a:avLst/>
          </a:prstGeom>
        </p:spPr>
        <p:txBody>
          <a:bodyPr spcFirstLastPara="1" wrap="square" lIns="91425" tIns="91425" rIns="91425" bIns="91425" anchor="t" anchorCtr="0">
            <a:noAutofit/>
          </a:bodyPr>
          <a:lstStyle/>
          <a:p>
            <a:pPr marL="1828800" lvl="0" indent="457200" algn="l" rtl="0">
              <a:spcBef>
                <a:spcPts val="0"/>
              </a:spcBef>
              <a:spcAft>
                <a:spcPts val="1600"/>
              </a:spcAft>
              <a:buNone/>
            </a:pPr>
            <a:r>
              <a:rPr lang="en" sz="5100">
                <a:solidFill>
                  <a:schemeClr val="dk1"/>
                </a:solidFill>
                <a:latin typeface="Times New Roman"/>
                <a:ea typeface="Times New Roman"/>
                <a:cs typeface="Times New Roman"/>
                <a:sym typeface="Times New Roman"/>
              </a:rPr>
              <a:t>Thank You!!!!</a:t>
            </a:r>
            <a:endParaRPr sz="5100">
              <a:solidFill>
                <a:schemeClr val="dk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623" y="388077"/>
            <a:ext cx="7852200" cy="861000"/>
          </a:xfrm>
        </p:spPr>
        <p:txBody>
          <a:bodyPr/>
          <a:lstStyle/>
          <a:p>
            <a:r>
              <a:rPr lang="en-US" dirty="0" smtClean="0"/>
              <a:t>Contents</a:t>
            </a:r>
            <a:endParaRPr lang="en-US" dirty="0"/>
          </a:p>
        </p:txBody>
      </p:sp>
      <p:sp>
        <p:nvSpPr>
          <p:cNvPr id="3" name="Rectangle 2"/>
          <p:cNvSpPr/>
          <p:nvPr/>
        </p:nvSpPr>
        <p:spPr>
          <a:xfrm>
            <a:off x="869712" y="1249077"/>
            <a:ext cx="5125452" cy="3170099"/>
          </a:xfrm>
          <a:prstGeom prst="rect">
            <a:avLst/>
          </a:prstGeom>
        </p:spPr>
        <p:txBody>
          <a:bodyPr wrap="square">
            <a:spAutoFit/>
          </a:bodyPr>
          <a:lstStyle/>
          <a:p>
            <a:pPr marL="457200" indent="-457200">
              <a:buClr>
                <a:srgbClr val="92D050"/>
              </a:buClr>
              <a:buFont typeface="+mj-lt"/>
              <a:buAutoNum type="arabicPeriod"/>
            </a:pPr>
            <a:r>
              <a:rPr lang="en-US" sz="20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Problem Statement</a:t>
            </a:r>
          </a:p>
          <a:p>
            <a:pPr marL="457200" indent="-457200">
              <a:buClr>
                <a:srgbClr val="92D050"/>
              </a:buClr>
              <a:buFont typeface="+mj-lt"/>
              <a:buAutoNum type="arabicPeriod"/>
            </a:pPr>
            <a:r>
              <a:rPr lang="en-US" sz="20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Motivation</a:t>
            </a:r>
            <a:endPar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a:p>
            <a:pPr marL="457200" indent="-457200">
              <a:buClr>
                <a:srgbClr val="92D050"/>
              </a:buClr>
              <a:buFont typeface="+mj-lt"/>
              <a:buAutoNum type="arabicPeriod"/>
            </a:pPr>
            <a:r>
              <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Abstract</a:t>
            </a:r>
            <a:endParaRPr lang="en-US" sz="20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a:p>
            <a:pPr marL="457200" indent="-457200">
              <a:buClr>
                <a:srgbClr val="92D050"/>
              </a:buClr>
              <a:buFont typeface="+mj-lt"/>
              <a:buAutoNum type="arabicPeriod"/>
            </a:pPr>
            <a:r>
              <a:rPr lang="en-US" sz="20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Motivation</a:t>
            </a:r>
            <a:endPar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a:p>
            <a:pPr marL="457200" indent="-457200">
              <a:buClr>
                <a:srgbClr val="92D050"/>
              </a:buClr>
              <a:buFont typeface="+mj-lt"/>
              <a:buAutoNum type="arabicPeriod"/>
            </a:pPr>
            <a:r>
              <a:rPr lang="en-US" sz="20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Objectives</a:t>
            </a:r>
            <a:endPar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a:p>
            <a:pPr marL="457200" indent="-457200">
              <a:buClr>
                <a:srgbClr val="92D050"/>
              </a:buClr>
              <a:buFont typeface="+mj-lt"/>
              <a:buAutoNum type="arabicPeriod"/>
            </a:pPr>
            <a:r>
              <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Methodology</a:t>
            </a:r>
          </a:p>
          <a:p>
            <a:pPr marL="457200" indent="-457200">
              <a:buClr>
                <a:srgbClr val="92D050"/>
              </a:buClr>
              <a:buFont typeface="+mj-lt"/>
              <a:buAutoNum type="arabicPeriod"/>
            </a:pPr>
            <a:r>
              <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Libraries Used</a:t>
            </a:r>
          </a:p>
          <a:p>
            <a:pPr marL="457200" indent="-457200">
              <a:buClr>
                <a:srgbClr val="92D050"/>
              </a:buClr>
              <a:buFont typeface="+mj-lt"/>
              <a:buAutoNum type="arabicPeriod"/>
            </a:pPr>
            <a:r>
              <a:rPr lang="en-US" sz="20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Result Screenshots</a:t>
            </a:r>
          </a:p>
          <a:p>
            <a:pPr marL="457200" indent="-457200">
              <a:buClr>
                <a:srgbClr val="92D050"/>
              </a:buClr>
              <a:buFont typeface="+mj-lt"/>
              <a:buAutoNum type="arabicPeriod"/>
            </a:pPr>
            <a:r>
              <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Conclusion</a:t>
            </a:r>
          </a:p>
          <a:p>
            <a:pPr marL="457200" indent="-457200">
              <a:buClr>
                <a:srgbClr val="92D050"/>
              </a:buClr>
              <a:buFont typeface="+mj-lt"/>
              <a:buAutoNum type="arabicPeriod"/>
            </a:pPr>
            <a:r>
              <a:rPr lang="en-US" sz="20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Necessary Links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3676" y="1668230"/>
            <a:ext cx="1942976" cy="2024016"/>
          </a:xfrm>
          <a:prstGeom prst="rect">
            <a:avLst/>
          </a:prstGeom>
        </p:spPr>
      </p:pic>
    </p:spTree>
    <p:extLst>
      <p:ext uri="{BB962C8B-B14F-4D97-AF65-F5344CB8AC3E}">
        <p14:creationId xmlns:p14="http://schemas.microsoft.com/office/powerpoint/2010/main" val="37376758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subTitle" idx="4294967295"/>
          </p:nvPr>
        </p:nvSpPr>
        <p:spPr>
          <a:xfrm>
            <a:off x="500600" y="2160400"/>
            <a:ext cx="4442660" cy="1702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000" b="1" dirty="0" smtClean="0"/>
              <a:t>Design &amp; Develop </a:t>
            </a:r>
            <a:r>
              <a:rPr lang="en" sz="3000" b="1" dirty="0"/>
              <a:t>Real Time </a:t>
            </a:r>
            <a:r>
              <a:rPr lang="en" sz="3000" b="1" dirty="0" smtClean="0"/>
              <a:t>Face Mask Detection </a:t>
            </a:r>
            <a:r>
              <a:rPr lang="en" sz="3000" b="1" dirty="0"/>
              <a:t>System .</a:t>
            </a:r>
            <a:endParaRPr sz="3000" b="1" dirty="0"/>
          </a:p>
        </p:txBody>
      </p:sp>
      <p:sp>
        <p:nvSpPr>
          <p:cNvPr id="70" name="Google Shape;70;p14"/>
          <p:cNvSpPr txBox="1">
            <a:spLocks noGrp="1"/>
          </p:cNvSpPr>
          <p:nvPr>
            <p:ph type="ctrTitle" idx="4294967295"/>
          </p:nvPr>
        </p:nvSpPr>
        <p:spPr>
          <a:xfrm>
            <a:off x="671250" y="628250"/>
            <a:ext cx="7801500" cy="98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a:t>Problem Statement</a:t>
            </a:r>
            <a:endParaRPr sz="600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7024" y="2073121"/>
            <a:ext cx="2388875" cy="238887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Motivation</a:t>
            </a:r>
            <a:endParaRPr dirty="0"/>
          </a:p>
        </p:txBody>
      </p:sp>
      <p:sp>
        <p:nvSpPr>
          <p:cNvPr id="82" name="Google Shape;82;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a:spcAft>
                <a:spcPts val="1600"/>
              </a:spcAft>
              <a:buNone/>
            </a:pPr>
            <a:r>
              <a:rPr lang="en-US" sz="1900" dirty="0">
                <a:latin typeface="Times New Roman"/>
                <a:ea typeface="Times New Roman"/>
                <a:cs typeface="Times New Roman"/>
                <a:sym typeface="Times New Roman"/>
              </a:rPr>
              <a:t>Today it has become mandatory for all the citizens to wear a face mask to protect themselves from COVID-19. This application can be helpful for all the shop owners, offices, banks or any public place because if anyone is not wearing a mask then he or she must not be allowed in that area. So, to take care of this problem we don’t need any guard or person who keeps a watch on people. We can integrate a camera which continuously clicks pictures of humans and detect from there faces whether they are wearing a face mask or not.</a:t>
            </a:r>
            <a:endParaRPr sz="1900" dirty="0">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236073" y="163142"/>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Abstract</a:t>
            </a:r>
            <a:endParaRPr dirty="0"/>
          </a:p>
        </p:txBody>
      </p:sp>
      <p:sp>
        <p:nvSpPr>
          <p:cNvPr id="76" name="Google Shape;76;p15"/>
          <p:cNvSpPr txBox="1">
            <a:spLocks noGrp="1"/>
          </p:cNvSpPr>
          <p:nvPr>
            <p:ph type="body" idx="1"/>
          </p:nvPr>
        </p:nvSpPr>
        <p:spPr>
          <a:xfrm>
            <a:off x="236073" y="735842"/>
            <a:ext cx="8520600" cy="3651300"/>
          </a:xfrm>
          <a:prstGeom prst="rect">
            <a:avLst/>
          </a:prstGeom>
        </p:spPr>
        <p:txBody>
          <a:bodyPr spcFirstLastPara="1" wrap="square" lIns="91425" tIns="91425" rIns="91425" bIns="91425" anchor="t" anchorCtr="0">
            <a:noAutofit/>
          </a:bodyPr>
          <a:lstStyle/>
          <a:p>
            <a:pPr lvl="0" algn="just"/>
            <a:r>
              <a:rPr lang="en-US" dirty="0"/>
              <a:t>After the breakout of the worldwide pandemic COVID-19, there arises a severe need of protection mechanisms, face mask being the primary one. </a:t>
            </a:r>
          </a:p>
          <a:p>
            <a:pPr lvl="0" algn="just"/>
            <a:r>
              <a:rPr lang="en-US" dirty="0"/>
              <a:t>The basic aim of the project is to detect the presence of a face mask on human faces on live streaming video as well as on images.</a:t>
            </a:r>
          </a:p>
          <a:p>
            <a:pPr lvl="0" algn="just"/>
            <a:r>
              <a:rPr lang="en-US" dirty="0"/>
              <a:t>Real Time Face Mask Detection system is expected for checking that people faces are masked in regulated areas or not.</a:t>
            </a:r>
          </a:p>
          <a:p>
            <a:pPr lvl="0" algn="just"/>
            <a:r>
              <a:rPr lang="en-US" dirty="0"/>
              <a:t>Face detection is a key area in the field of Computer Vision and Pattern Recognition.</a:t>
            </a:r>
          </a:p>
          <a:p>
            <a:pPr lvl="0" algn="just"/>
            <a:r>
              <a:rPr lang="en-US" dirty="0"/>
              <a:t>To perform this task, a large dataset of masked faces is necessary for training deep learning models towards detecting people wearing masks and those not wearing masks.</a:t>
            </a:r>
          </a:p>
          <a:p>
            <a:pPr lvl="0" algn="just"/>
            <a:r>
              <a:rPr lang="en-US" dirty="0"/>
              <a:t>Besides, many people are not correctly wearing their masks due to bad practices, bad behaviors or vulnerability of individuals (e.g., children, old people).</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Text Placeholder 2"/>
          <p:cNvSpPr>
            <a:spLocks noGrp="1"/>
          </p:cNvSpPr>
          <p:nvPr>
            <p:ph type="body" idx="1"/>
          </p:nvPr>
        </p:nvSpPr>
        <p:spPr>
          <a:xfrm>
            <a:off x="311700" y="1441232"/>
            <a:ext cx="8520600" cy="3416400"/>
          </a:xfrm>
        </p:spPr>
        <p:txBody>
          <a:bodyPr/>
          <a:lstStyle/>
          <a:p>
            <a:r>
              <a:rPr lang="en-US" dirty="0" smtClean="0"/>
              <a:t>Capturing Live Photographs(With 7 Without Mask) For Training The Machine Learning Model On Real Time Datasets.</a:t>
            </a:r>
          </a:p>
          <a:p>
            <a:r>
              <a:rPr lang="en-US" dirty="0" smtClean="0"/>
              <a:t>Preprocessing  Of Data &amp; Creating Data Directory For Training Model Using </a:t>
            </a:r>
            <a:r>
              <a:rPr lang="en-US" dirty="0" err="1" smtClean="0"/>
              <a:t>Opencv</a:t>
            </a:r>
            <a:r>
              <a:rPr lang="en-US" dirty="0" smtClean="0"/>
              <a:t> &amp; Basic Python Libraries Like </a:t>
            </a:r>
            <a:r>
              <a:rPr lang="en-US" dirty="0" err="1" smtClean="0"/>
              <a:t>Numpy</a:t>
            </a:r>
            <a:r>
              <a:rPr lang="en-US" dirty="0" smtClean="0"/>
              <a:t>.</a:t>
            </a:r>
          </a:p>
          <a:p>
            <a:r>
              <a:rPr lang="en-US" dirty="0" smtClean="0"/>
              <a:t>Using </a:t>
            </a:r>
            <a:r>
              <a:rPr lang="en-US" dirty="0" err="1" smtClean="0"/>
              <a:t>Harrcascade</a:t>
            </a:r>
            <a:r>
              <a:rPr lang="en-US" dirty="0" smtClean="0"/>
              <a:t> For Face Detection In Image &amp; Video.</a:t>
            </a:r>
          </a:p>
          <a:p>
            <a:r>
              <a:rPr lang="en-US" dirty="0" smtClean="0"/>
              <a:t>Training The Model With Proper Train-Test Split With the Use of PCA &amp; SVA Machine Learning Algorithms.</a:t>
            </a:r>
          </a:p>
          <a:p>
            <a:r>
              <a:rPr lang="en-US" dirty="0" smtClean="0"/>
              <a:t> Capturing Live Video of User And Detecting Whether The User is Wearing Mask or Not Using Model &amp; </a:t>
            </a:r>
            <a:r>
              <a:rPr lang="en-US" dirty="0" err="1" smtClean="0"/>
              <a:t>Opencv</a:t>
            </a:r>
            <a:r>
              <a:rPr lang="en-US" dirty="0" smtClean="0"/>
              <a:t> Features And Giving Alert According To It.</a:t>
            </a:r>
            <a:endParaRPr lang="en-US" dirty="0"/>
          </a:p>
        </p:txBody>
      </p:sp>
    </p:spTree>
    <p:extLst>
      <p:ext uri="{BB962C8B-B14F-4D97-AF65-F5344CB8AC3E}">
        <p14:creationId xmlns:p14="http://schemas.microsoft.com/office/powerpoint/2010/main" val="38277567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948" y="204394"/>
            <a:ext cx="8520600" cy="572700"/>
          </a:xfrm>
        </p:spPr>
        <p:txBody>
          <a:bodyPr/>
          <a:lstStyle/>
          <a:p>
            <a:r>
              <a:rPr lang="en-US" dirty="0" smtClean="0"/>
              <a:t>Methodology</a:t>
            </a:r>
            <a:endParaRPr lang="en-US" dirty="0"/>
          </a:p>
        </p:txBody>
      </p:sp>
      <p:sp>
        <p:nvSpPr>
          <p:cNvPr id="3" name="Text Placeholder 2"/>
          <p:cNvSpPr>
            <a:spLocks noGrp="1"/>
          </p:cNvSpPr>
          <p:nvPr>
            <p:ph type="body" idx="1"/>
          </p:nvPr>
        </p:nvSpPr>
        <p:spPr>
          <a:xfrm>
            <a:off x="242948" y="829340"/>
            <a:ext cx="8901052" cy="4314159"/>
          </a:xfrm>
        </p:spPr>
        <p:txBody>
          <a:bodyPr/>
          <a:lstStyle/>
          <a:p>
            <a:r>
              <a:rPr lang="en-US" sz="1600" dirty="0"/>
              <a:t>To install </a:t>
            </a:r>
            <a:r>
              <a:rPr lang="en-US" sz="1600" dirty="0" err="1"/>
              <a:t>OpenCV</a:t>
            </a:r>
            <a:r>
              <a:rPr lang="en-US" sz="1600" dirty="0"/>
              <a:t> open command prompt or terminal and type - </a:t>
            </a:r>
          </a:p>
          <a:p>
            <a:r>
              <a:rPr lang="en-US" sz="1600" dirty="0"/>
              <a:t>Installation – pip install </a:t>
            </a:r>
            <a:r>
              <a:rPr lang="en-US" sz="1600" dirty="0" err="1"/>
              <a:t>opencv</a:t>
            </a:r>
            <a:r>
              <a:rPr lang="en-US" sz="1600" dirty="0"/>
              <a:t>-python</a:t>
            </a:r>
          </a:p>
          <a:p>
            <a:r>
              <a:rPr lang="en-US" sz="1600" dirty="0"/>
              <a:t>Importing </a:t>
            </a:r>
            <a:r>
              <a:rPr lang="en-US" sz="1600" dirty="0" err="1"/>
              <a:t>OpenCV</a:t>
            </a:r>
            <a:r>
              <a:rPr lang="en-US" sz="1600" dirty="0"/>
              <a:t> first read an image</a:t>
            </a:r>
          </a:p>
          <a:p>
            <a:r>
              <a:rPr lang="en-US" sz="1600" dirty="0"/>
              <a:t>Read any image using </a:t>
            </a:r>
            <a:r>
              <a:rPr lang="en-US" sz="1600" dirty="0" err="1"/>
              <a:t>OpenCV</a:t>
            </a:r>
            <a:r>
              <a:rPr lang="en-US" sz="1600" dirty="0"/>
              <a:t> it returns object of </a:t>
            </a:r>
            <a:r>
              <a:rPr lang="en-US" sz="1600" dirty="0" err="1"/>
              <a:t>numpy</a:t>
            </a:r>
            <a:r>
              <a:rPr lang="en-US" sz="1600" dirty="0"/>
              <a:t> array by default and using </a:t>
            </a:r>
            <a:r>
              <a:rPr lang="en-US" sz="1600" dirty="0" err="1"/>
              <a:t>img.shape</a:t>
            </a:r>
            <a:r>
              <a:rPr lang="en-US" sz="1600" dirty="0"/>
              <a:t> we are checking the height and width of image and also it returns 3 which is the color channel of image. </a:t>
            </a:r>
          </a:p>
          <a:p>
            <a:r>
              <a:rPr lang="en-US" sz="1600" dirty="0"/>
              <a:t>The values of array are the color values actually</a:t>
            </a:r>
          </a:p>
          <a:p>
            <a:r>
              <a:rPr lang="en-US" sz="1600" dirty="0"/>
              <a:t>Face detection algorithm was introduced by Viola and Jones in 2001. They divided this algorithm in four stages : 1. </a:t>
            </a:r>
            <a:r>
              <a:rPr lang="en-US" sz="1600" dirty="0" err="1"/>
              <a:t>Haar</a:t>
            </a:r>
            <a:r>
              <a:rPr lang="en-US" sz="1600" dirty="0"/>
              <a:t> Features Selection 2. Integral Images 3. </a:t>
            </a:r>
            <a:r>
              <a:rPr lang="en-US" sz="1600" dirty="0" err="1"/>
              <a:t>AdaBoost</a:t>
            </a:r>
            <a:r>
              <a:rPr lang="en-US" sz="1600" dirty="0"/>
              <a:t> 4. Cascading Classifier</a:t>
            </a:r>
          </a:p>
          <a:p>
            <a:r>
              <a:rPr lang="en-US" sz="1600" dirty="0"/>
              <a:t>A XML file which is going to help us to detect faces from the image</a:t>
            </a:r>
          </a:p>
          <a:p>
            <a:r>
              <a:rPr lang="en-US" sz="1600" dirty="0"/>
              <a:t>Returns x, y, width and height of the face detected in the image. We can draw a rectangle on the face.</a:t>
            </a:r>
          </a:p>
          <a:p>
            <a:r>
              <a:rPr lang="en-US" sz="1600" dirty="0"/>
              <a:t> Iterate over the array returned to us by </a:t>
            </a:r>
            <a:r>
              <a:rPr lang="en-US" sz="1600" dirty="0" err="1"/>
              <a:t>detectMultiScale</a:t>
            </a:r>
            <a:r>
              <a:rPr lang="en-US" sz="1600" dirty="0"/>
              <a:t> method and put </a:t>
            </a:r>
            <a:r>
              <a:rPr lang="en-US" sz="1600" dirty="0" err="1"/>
              <a:t>x,y,w,h</a:t>
            </a:r>
            <a:r>
              <a:rPr lang="en-US" sz="1600" dirty="0"/>
              <a:t> in cv2.rectangle</a:t>
            </a:r>
          </a:p>
          <a:p>
            <a:endParaRPr lang="en-US" sz="1600" dirty="0"/>
          </a:p>
        </p:txBody>
      </p:sp>
    </p:spTree>
    <p:extLst>
      <p:ext uri="{BB962C8B-B14F-4D97-AF65-F5344CB8AC3E}">
        <p14:creationId xmlns:p14="http://schemas.microsoft.com/office/powerpoint/2010/main" val="27956934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948" y="204394"/>
            <a:ext cx="8520600" cy="572700"/>
          </a:xfrm>
        </p:spPr>
        <p:txBody>
          <a:bodyPr/>
          <a:lstStyle/>
          <a:p>
            <a:r>
              <a:rPr lang="en-US" dirty="0" smtClean="0"/>
              <a:t>Methodology</a:t>
            </a:r>
            <a:endParaRPr lang="en-US" dirty="0"/>
          </a:p>
        </p:txBody>
      </p:sp>
      <p:sp>
        <p:nvSpPr>
          <p:cNvPr id="3" name="Text Placeholder 2"/>
          <p:cNvSpPr>
            <a:spLocks noGrp="1"/>
          </p:cNvSpPr>
          <p:nvPr>
            <p:ph type="body" idx="1"/>
          </p:nvPr>
        </p:nvSpPr>
        <p:spPr>
          <a:xfrm>
            <a:off x="242948" y="829340"/>
            <a:ext cx="8901052" cy="4314159"/>
          </a:xfrm>
        </p:spPr>
        <p:txBody>
          <a:bodyPr/>
          <a:lstStyle/>
          <a:p>
            <a:pPr algn="just"/>
            <a:r>
              <a:rPr lang="en-US" sz="1600" dirty="0"/>
              <a:t>We need images of people wearing a mask and not wearing a mask. We need to collect data and we are going to collect data using our own camera.</a:t>
            </a:r>
          </a:p>
          <a:p>
            <a:pPr algn="just"/>
            <a:r>
              <a:rPr lang="en-US" sz="1600" dirty="0"/>
              <a:t>Save the data in a </a:t>
            </a:r>
            <a:r>
              <a:rPr lang="en-US" sz="1600" dirty="0" err="1"/>
              <a:t>numpy</a:t>
            </a:r>
            <a:r>
              <a:rPr lang="en-US" sz="1600" dirty="0"/>
              <a:t> file and it can also plot the face data to check the data collected by </a:t>
            </a:r>
            <a:r>
              <a:rPr lang="en-US" sz="1600" dirty="0" err="1"/>
              <a:t>OpenCV</a:t>
            </a:r>
            <a:r>
              <a:rPr lang="en-US" sz="1600" dirty="0"/>
              <a:t>. </a:t>
            </a:r>
          </a:p>
          <a:p>
            <a:pPr algn="just"/>
            <a:r>
              <a:rPr lang="en-US" sz="1600" dirty="0"/>
              <a:t>Load the data anywhere and start processing it to apply machine learning on it. </a:t>
            </a:r>
          </a:p>
          <a:p>
            <a:pPr algn="just"/>
            <a:r>
              <a:rPr lang="en-US" sz="1600" dirty="0"/>
              <a:t>Data is loaded with the shape 200, 50, 50, 3. 200 is the number of images we have collected. 50, 50 is the size of each image. 3 is the color channel (red, green, blue). Reshape the data to make it 2D.</a:t>
            </a:r>
          </a:p>
          <a:p>
            <a:pPr algn="just"/>
            <a:r>
              <a:rPr lang="en-US" sz="1600" dirty="0"/>
              <a:t>Concatenate the data into a single array. NPR will help you to store data row wise.</a:t>
            </a:r>
          </a:p>
          <a:p>
            <a:pPr algn="just"/>
            <a:r>
              <a:rPr lang="en-US" sz="1600" dirty="0"/>
              <a:t>Create one array of zeros and assign first 200 indexes as zero and next 200 indexes as one. Because first 200 images belong to faces with mask and next 200 images belong to faces without mask.</a:t>
            </a:r>
          </a:p>
          <a:p>
            <a:pPr algn="just"/>
            <a:r>
              <a:rPr lang="en-US" sz="1600" dirty="0"/>
              <a:t>The algorithm we are using is </a:t>
            </a:r>
            <a:r>
              <a:rPr lang="en-US" sz="1600" dirty="0" smtClean="0"/>
              <a:t>SVM &amp; PCA for Training Model.</a:t>
            </a:r>
          </a:p>
          <a:p>
            <a:pPr algn="just"/>
            <a:r>
              <a:rPr lang="en-US" sz="1600" dirty="0" smtClean="0"/>
              <a:t>Finally, Detecting Face Mask &amp; No Mask State In Video &amp; Giving </a:t>
            </a:r>
            <a:r>
              <a:rPr lang="en-US" sz="1600" dirty="0" err="1" smtClean="0"/>
              <a:t>Alerst</a:t>
            </a:r>
            <a:r>
              <a:rPr lang="en-US" sz="1600" dirty="0" smtClean="0"/>
              <a:t> According to It.</a:t>
            </a:r>
            <a:endParaRPr lang="en-US" sz="1600" dirty="0"/>
          </a:p>
          <a:p>
            <a:pPr algn="just"/>
            <a:endParaRPr lang="en-US" sz="1600" dirty="0"/>
          </a:p>
        </p:txBody>
      </p:sp>
    </p:spTree>
    <p:extLst>
      <p:ext uri="{BB962C8B-B14F-4D97-AF65-F5344CB8AC3E}">
        <p14:creationId xmlns:p14="http://schemas.microsoft.com/office/powerpoint/2010/main" val="31463271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Libraries Used</a:t>
            </a:r>
            <a:endParaRPr lang="en-US" dirty="0"/>
          </a:p>
        </p:txBody>
      </p:sp>
      <p:sp>
        <p:nvSpPr>
          <p:cNvPr id="3" name="Text Placeholder 2"/>
          <p:cNvSpPr>
            <a:spLocks noGrp="1"/>
          </p:cNvSpPr>
          <p:nvPr>
            <p:ph type="body" idx="1"/>
          </p:nvPr>
        </p:nvSpPr>
        <p:spPr/>
        <p:txBody>
          <a:bodyPr/>
          <a:lstStyle/>
          <a:p>
            <a:r>
              <a:rPr lang="en-US" dirty="0" err="1"/>
              <a:t>Haarcascade</a:t>
            </a:r>
            <a:r>
              <a:rPr lang="en-US" dirty="0"/>
              <a:t> </a:t>
            </a:r>
            <a:r>
              <a:rPr lang="en-US" dirty="0" smtClean="0"/>
              <a:t>(Face Detection)</a:t>
            </a:r>
            <a:endParaRPr lang="en-US" dirty="0"/>
          </a:p>
          <a:p>
            <a:r>
              <a:rPr lang="en-US" dirty="0" err="1" smtClean="0"/>
              <a:t>Sklearn</a:t>
            </a:r>
            <a:r>
              <a:rPr lang="en-US" dirty="0" smtClean="0"/>
              <a:t>(SVM </a:t>
            </a:r>
            <a:r>
              <a:rPr lang="en-US" dirty="0"/>
              <a:t>(Support Vector Machine</a:t>
            </a:r>
            <a:r>
              <a:rPr lang="en-US" dirty="0" smtClean="0"/>
              <a:t>),</a:t>
            </a:r>
            <a:r>
              <a:rPr lang="en-US" dirty="0"/>
              <a:t> PCA (Principal Component Analysis</a:t>
            </a:r>
            <a:r>
              <a:rPr lang="en-US" dirty="0" smtClean="0"/>
              <a:t>))</a:t>
            </a:r>
            <a:endParaRPr lang="en-US" dirty="0"/>
          </a:p>
          <a:p>
            <a:r>
              <a:rPr lang="en-US" dirty="0" err="1" smtClean="0"/>
              <a:t>Pygame</a:t>
            </a:r>
            <a:r>
              <a:rPr lang="en-US" dirty="0" smtClean="0"/>
              <a:t>(Beep Sound Alert)</a:t>
            </a:r>
            <a:endParaRPr lang="en-US" dirty="0"/>
          </a:p>
          <a:p>
            <a:r>
              <a:rPr lang="en-US" dirty="0" err="1" smtClean="0"/>
              <a:t>NumPy</a:t>
            </a:r>
            <a:r>
              <a:rPr lang="en-US" dirty="0" smtClean="0"/>
              <a:t>(Processing Image Data)</a:t>
            </a:r>
          </a:p>
          <a:p>
            <a:r>
              <a:rPr lang="en-US" dirty="0"/>
              <a:t>C</a:t>
            </a:r>
            <a:r>
              <a:rPr lang="en-US" dirty="0" smtClean="0"/>
              <a:t>v2(Capturing &amp; Processing Image Data)</a:t>
            </a:r>
          </a:p>
          <a:p>
            <a:r>
              <a:rPr lang="en-US" dirty="0" err="1" smtClean="0"/>
              <a:t>Matplotlib</a:t>
            </a:r>
            <a:r>
              <a:rPr lang="en-US" dirty="0" smtClean="0"/>
              <a:t>(Display Image)</a:t>
            </a:r>
            <a:endParaRPr lang="en-US" dirty="0"/>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89557" y="2787319"/>
            <a:ext cx="2059855" cy="2145770"/>
          </a:xfrm>
          <a:prstGeom prst="rect">
            <a:avLst/>
          </a:prstGeom>
        </p:spPr>
      </p:pic>
    </p:spTree>
    <p:extLst>
      <p:ext uri="{BB962C8B-B14F-4D97-AF65-F5344CB8AC3E}">
        <p14:creationId xmlns:p14="http://schemas.microsoft.com/office/powerpoint/2010/main" val="4182367883"/>
      </p:ext>
    </p:extLst>
  </p:cSld>
  <p:clrMapOvr>
    <a:masterClrMapping/>
  </p:clrMapOvr>
  <p:timing>
    <p:tnLst>
      <p:par>
        <p:cTn id="1" dur="indefinite" restart="never" nodeType="tmRoot"/>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TotalTime>
  <Words>923</Words>
  <Application>Microsoft Office PowerPoint</Application>
  <PresentationFormat>On-screen Show (16:9)</PresentationFormat>
  <Paragraphs>96</Paragraphs>
  <Slides>15</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Times New Roman</vt:lpstr>
      <vt:lpstr>Arial</vt:lpstr>
      <vt:lpstr>Oswald</vt:lpstr>
      <vt:lpstr>Arial Unicode MS</vt:lpstr>
      <vt:lpstr>Average</vt:lpstr>
      <vt:lpstr>Slate</vt:lpstr>
      <vt:lpstr>Real-Time Face Mask Detection System</vt:lpstr>
      <vt:lpstr>Contents</vt:lpstr>
      <vt:lpstr>Problem Statement</vt:lpstr>
      <vt:lpstr>Motivation</vt:lpstr>
      <vt:lpstr>Abstract</vt:lpstr>
      <vt:lpstr>Objectives</vt:lpstr>
      <vt:lpstr>Methodology</vt:lpstr>
      <vt:lpstr>Methodology</vt:lpstr>
      <vt:lpstr>Libraries Used</vt:lpstr>
      <vt:lpstr>Resultant Outputs</vt:lpstr>
      <vt:lpstr>Resultant Outputs</vt:lpstr>
      <vt:lpstr>Resultant Outputs</vt:lpstr>
      <vt:lpstr>Conclusion</vt:lpstr>
      <vt:lpstr>Necessary Links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Real-Time Driver Drowsiness Detection System Using Deep Learning</dc:title>
  <dc:creator>Rushikesh Jadhav</dc:creator>
  <cp:lastModifiedBy>Rushikesh Jadhav</cp:lastModifiedBy>
  <cp:revision>11</cp:revision>
  <dcterms:modified xsi:type="dcterms:W3CDTF">2022-12-13T16:06:31Z</dcterms:modified>
</cp:coreProperties>
</file>